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1" r:id="rId2"/>
    <p:sldId id="257" r:id="rId3"/>
    <p:sldId id="262" r:id="rId4"/>
    <p:sldId id="271" r:id="rId5"/>
    <p:sldId id="272" r:id="rId6"/>
    <p:sldId id="273" r:id="rId7"/>
    <p:sldId id="263" r:id="rId8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eorges Cherry" initials="GC" lastIdx="0" clrIdx="0">
    <p:extLst>
      <p:ext uri="{19B8F6BF-5375-455C-9EA6-DF929625EA0E}">
        <p15:presenceInfo xmlns:p15="http://schemas.microsoft.com/office/powerpoint/2012/main" userId="e14dfef14f38cef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4" autoAdjust="0"/>
    <p:restoredTop sz="94706" autoAdjust="0"/>
  </p:normalViewPr>
  <p:slideViewPr>
    <p:cSldViewPr snapToGrid="0">
      <p:cViewPr varScale="1">
        <p:scale>
          <a:sx n="64" d="100"/>
          <a:sy n="64" d="100"/>
        </p:scale>
        <p:origin x="84" y="25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7ED9B38-3B2C-499F-B1DF-08089C0C689D}" type="datetime1">
              <a:rPr lang="fr-FR" smtClean="0"/>
              <a:t>03/12/2018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604A0D4-B89B-4ADD-AF9E-38636B40EE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D5D9EE4-FD73-441F-9FE4-28084827734D}" type="datetime1">
              <a:rPr lang="fr-FR" noProof="0" smtClean="0"/>
              <a:t>03/12/2018</a:t>
            </a:fld>
            <a:endParaRPr lang="fr-FR" noProof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dirty="0"/>
              <a:t>Modifier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2869989-EB00-4EE7-BCB5-25BDC5BB29F8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7313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2869989-EB00-4EE7-BCB5-25BDC5BB29F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28163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97928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43848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74057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1079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 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Connecteur droit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necteur droit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cteur droit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eur droit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e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Connecteur droit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onnecteur droit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necteur droit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Connecteur droit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necteur droit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e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Connecteur droit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Connecteur droit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Connecteur droit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Connecteur droit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cteur droit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Connecteur droit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Connecteur droit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Connecteur droit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necteur droit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necteur droit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e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Connecteur droit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necteur droit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necteur droit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cteur droit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e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Connecteur droit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Connecteur droit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Connecteur droit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necteur droit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Connecteur droit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necteur droit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cteur droit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Connecteur droit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necteur droit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rtlCol="0"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/>
              <a:t>Modifiez le style des sous-titres du masque</a:t>
            </a:r>
          </a:p>
        </p:txBody>
      </p:sp>
      <p:cxnSp>
        <p:nvCxnSpPr>
          <p:cNvPr id="58" name="Connecteur droit 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 rtlCol="0"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noProof="0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 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Connecteur droit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cteur droit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eur droit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e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Connecteur droit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necteur droit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Connecteur droit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necteur droit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Connecteur droit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e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Connecteur droit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Connecteur droit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Connecteur droit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cteur droit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cteur droit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Connecteur droit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Connecteur droit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necteur droit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necteur droit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Connecteur droit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e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Connecteur droit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necteur droit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cteur droit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cteur droit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e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Connecteur droit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Connecteur droit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Connecteur droit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necteur droit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Connecteur droit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cteur droit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Connecteur droit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necteur droit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Connecteur droit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rtlCol="0"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58" name="Connecteur droit 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noProof="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noProof="0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noProof="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noProof="0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e 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Connecteur droit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Connecteur droit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Connecteur droit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Connecteur droit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Connecteur droit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Connecteur droit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Connecteur droit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Connecteur droit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Connecteur droit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Connecteur droit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Connecteur droit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Connecteur droit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Connecteur droit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Connecteur droit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Connecteur droit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Connecteur droit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e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Connecteur droit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Connecteur droit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Connecteur droit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Connecteur droit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Connecteur droit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e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Connecteur droit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Connecteur droit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Connecteur droit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Connecteur droit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Connecteur droit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Connecteur droit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Connecteur droit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Connecteur droit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Connecteur droit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Connecteur droit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e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Connecteur droit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Connecteur droit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Connecteur droit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Connecteur droit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Connecteur droit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e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Connecteur droit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Connecteur droit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Connecteur droit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Connecteur droit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Connecteur droit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Connecteur droit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Connecteur droit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Connecteur droit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Connecteur droit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Connecteur droit 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Espace réservé du pied de page 21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212" name="Espace réservé de la date 21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214" name="Espace réservé du numéro de diapositive 21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 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Connecteur droit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e 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Connecteur droit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necteur droit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Connecteur droit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Connecteur droit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Connecteur droit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e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Connecteur droit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cteur droit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cteur droit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Connecteur droit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Connecteur droit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Connecteur droit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necteur droit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Connecteur droit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Connecteur droit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Connecteur droit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e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Connecteur droit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cteur droit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cteur droit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Connecteur droit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necteur droit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e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Connecteur droit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necteur droit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Connecteur droit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necteur droit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Connecteur droit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Connecteur droit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Connecteur droit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 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 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60" name="Connecteur droit 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8" name="Espace réservé du numéro de diapositive 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E31375A4-56A4-47D6-9801-1991572033F7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 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Connecteur droit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eur droit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e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Connecteur droit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Connecteur droit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necteur droit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Connecteur droit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Connecteur droit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e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Connecteur droit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Connecteur droit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cteur droit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cteur droit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Connecteur droit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necteur droit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necteur droit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Connecteur droit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Connecteur droit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e 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Connecteur droit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cteur droit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cteur droit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Connecteur droit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e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Connecteur droit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Connecteur droit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necteur droit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Connecteur droit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Connecteur droit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necteur droit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Connecteur droit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Connecteur droit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angle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cxnSp>
        <p:nvCxnSpPr>
          <p:cNvPr id="59" name="Connecteur droit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’image 2" descr="Espace réservé vide pour ajouter une image. Cliquez sur l’espace réservé et sélectionnez l’image à ajouter."/>
          <p:cNvSpPr>
            <a:spLocks noGrp="1"/>
          </p:cNvSpPr>
          <p:nvPr>
            <p:ph type="pic" idx="1" hasCustomPrompt="1"/>
          </p:nvPr>
        </p:nvSpPr>
        <p:spPr>
          <a:xfrm>
            <a:off x="4412" y="-159"/>
            <a:ext cx="7315200" cy="6858000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 rtlCol="0"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e 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Connecteur droit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necteur droit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Connecteur droit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Connecteur droit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Connecteur droit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necteur droit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Connecteur droit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Connecteur droit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Connecteur droit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Connecteur droit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necteur droit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Connecteur droit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Connecteur droit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Connecteur droit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onnecteur droit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necteur droit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e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Connecteur droit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Connecteur droit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Connecteur droit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Connecteur droit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Connecteur droit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oupe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Connecteur droit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Connecteur droit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Connecteur droit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Connecteur droit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Connecteur droit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Connecteur droit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Connecteur droit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Connecteur droit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Connecteur droit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Connecteur droit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e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Connecteur droit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Connecteur droit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Connecteur droit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Connecteur droit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Connecteur droit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oupe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Connecteur droit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Connecteur droit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Connecteur droit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Connecteur droit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Connecteur droit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Connecteur droit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Connecteur droit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Connecteur droit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Connecteur droit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Connecteur droit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cxnSp>
        <p:nvCxnSpPr>
          <p:cNvPr id="148" name="Connecteur droit 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space réservé du pied de page 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fld id="{E31375A4-56A4-47D6-9801-1991572033F7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r-FR" dirty="0"/>
              <a:t>Codification d’une fiche sp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dirty="0"/>
              <a:t>Les sp à codifier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fr-FR" dirty="0"/>
              <a:t>SP = mission(s) relevant des processus p1 à p6 et mettant en œuvre p7</a:t>
            </a:r>
          </a:p>
          <a:p>
            <a:pPr rtl="0"/>
            <a:r>
              <a:rPr lang="fr-FR" dirty="0"/>
              <a:t>Sont à codifier les sp effectuées avant la formation, celles effectuées pendant la formation, celles effectuées en stage (ou en apprentissage)</a:t>
            </a:r>
          </a:p>
          <a:p>
            <a:pPr rtl="0"/>
            <a:r>
              <a:rPr lang="fr-FR" u="sng" dirty="0"/>
              <a:t>Doivent obligatoirement être codifiées</a:t>
            </a:r>
            <a:r>
              <a:rPr lang="fr-FR" dirty="0"/>
              <a:t> les sp choisies pour les soutenances de e42 et e5, ainsi que celles relevant des périodes en organisation (stage, apprentissage)</a:t>
            </a:r>
          </a:p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38D8F54-9312-49EE-A7BD-665447A24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fr-FR" noProof="0" smtClean="0"/>
              <a:t>2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 dirty="0"/>
              <a:t>Fiche de situation professionnelle - entête 	</a:t>
            </a:r>
          </a:p>
        </p:txBody>
      </p:sp>
      <p:pic>
        <p:nvPicPr>
          <p:cNvPr id="13" name="Espace réservé du contenu 12">
            <a:extLst>
              <a:ext uri="{FF2B5EF4-FFF2-40B4-BE49-F238E27FC236}">
                <a16:creationId xmlns:a16="http://schemas.microsoft.com/office/drawing/2014/main" id="{19EB659B-9A27-400E-8A47-24767E67A4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700131" y="2838375"/>
            <a:ext cx="5531245" cy="590625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246244E3-2BBC-4576-8F3C-65B016075F59}"/>
              </a:ext>
            </a:extLst>
          </p:cNvPr>
          <p:cNvSpPr txBox="1"/>
          <p:nvPr/>
        </p:nvSpPr>
        <p:spPr>
          <a:xfrm>
            <a:off x="2700131" y="3927423"/>
            <a:ext cx="68486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Il faut impérativement choisir un code significatif (abréviation du nom de la situation sur 4-5 caractères au plus</a:t>
            </a:r>
          </a:p>
        </p:txBody>
      </p:sp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BF6E032D-351F-42F4-8F20-6A006A1F0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fr-FR" noProof="0" smtClean="0"/>
              <a:t>3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476019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 dirty="0"/>
              <a:t>Fiche de situation professionnelle - entête 	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46244E3-2BBC-4576-8F3C-65B016075F59}"/>
              </a:ext>
            </a:extLst>
          </p:cNvPr>
          <p:cNvSpPr txBox="1"/>
          <p:nvPr/>
        </p:nvSpPr>
        <p:spPr>
          <a:xfrm>
            <a:off x="2700131" y="3927423"/>
            <a:ext cx="68486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Conseil : codifier en période (exemple sem1 pour semestre 1et non en dates de à)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5F454C1B-B307-4152-B465-391A4D6C69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700131" y="2322767"/>
            <a:ext cx="5531245" cy="464063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FC7E87-BD66-44F8-9A0B-C2461A608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fr-FR" noProof="0" smtClean="0"/>
              <a:t>4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810490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 dirty="0"/>
              <a:t>Fiche de situation professionnelle - entête		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46244E3-2BBC-4576-8F3C-65B016075F59}"/>
              </a:ext>
            </a:extLst>
          </p:cNvPr>
          <p:cNvSpPr txBox="1"/>
          <p:nvPr/>
        </p:nvSpPr>
        <p:spPr>
          <a:xfrm>
            <a:off x="2700131" y="3927423"/>
            <a:ext cx="6848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Choisir dans les listes déroulantes</a:t>
            </a:r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979F1215-534E-4121-A99C-C3990D0E9E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700131" y="2113876"/>
            <a:ext cx="4944598" cy="1026563"/>
          </a:xfrm>
          <a:prstGeom prst="rect">
            <a:avLst/>
          </a:prstGeom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A08762F-EFE8-430B-B0BC-5E073C024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fr-FR" noProof="0" smtClean="0"/>
              <a:t>5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2971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 dirty="0"/>
              <a:t>Renseigner avec précision les éléments relatifs à la sp	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0DC17036-D8C0-4F59-8220-9167A6773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Intitulé de la situation professionnelle	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(en toutes lettres)</a:t>
            </a:r>
            <a:r>
              <a:rPr lang="fr-FR" dirty="0"/>
              <a:t>		</a:t>
            </a:r>
          </a:p>
          <a:p>
            <a:r>
              <a:rPr lang="fr-FR" dirty="0"/>
              <a:t>Contexte de la situation professionnelle			</a:t>
            </a:r>
          </a:p>
          <a:p>
            <a:r>
              <a:rPr lang="fr-FR" dirty="0"/>
              <a:t>Problématique de gestion soulevée (ou problème de gestion)			</a:t>
            </a:r>
          </a:p>
          <a:p>
            <a:r>
              <a:rPr lang="fr-FR" dirty="0"/>
              <a:t>Lieu et période de réalisation			</a:t>
            </a:r>
          </a:p>
          <a:p>
            <a:r>
              <a:rPr lang="fr-FR" dirty="0"/>
              <a:t>Conditions de réalisation (ressources, organisation du travail, contraintes, démarche…)			</a:t>
            </a:r>
          </a:p>
          <a:p>
            <a:r>
              <a:rPr lang="fr-FR" dirty="0"/>
              <a:t>Productions réalisées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(exemple nom des fichiers et éléments contenus)	</a:t>
            </a:r>
          </a:p>
          <a:p>
            <a:r>
              <a:rPr lang="fr-FR" dirty="0"/>
              <a:t>Ecrits professionnels	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(note, compte rendu, etc.)	</a:t>
            </a:r>
            <a:r>
              <a:rPr lang="fr-FR" dirty="0"/>
              <a:t>	</a:t>
            </a:r>
          </a:p>
          <a:p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B90ADA28-50A9-4C7C-BECD-79C7EF0ED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fr-FR" noProof="0" smtClean="0"/>
              <a:t>6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11111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dirty="0"/>
              <a:t>Choisir ensuite les composantes d’activité dans la liste déroulante (exemple)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57E30E0-DFF1-491B-A7EE-7E4FD9066CF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Apparaissent à gauche les activités et à droite les compétences</a:t>
            </a:r>
          </a:p>
          <a:p>
            <a:endParaRPr lang="fr-FR" dirty="0"/>
          </a:p>
          <a:p>
            <a:r>
              <a:rPr lang="fr-FR" dirty="0"/>
              <a:t>Pour les fiches sp e42 et e5 : </a:t>
            </a:r>
          </a:p>
          <a:p>
            <a:pPr lvl="1"/>
            <a:r>
              <a:rPr lang="fr-FR" dirty="0"/>
              <a:t>ce sont les activités qui doivent être reportées en bas de la première page et non les composantes d’activité :</a:t>
            </a:r>
          </a:p>
          <a:p>
            <a:pPr lvl="3"/>
            <a:r>
              <a:rPr lang="fr-FR" dirty="0"/>
              <a:t>Activité 1.2. : Contrôle des documents commerciaux</a:t>
            </a:r>
          </a:p>
          <a:p>
            <a:pPr lvl="3"/>
            <a:r>
              <a:rPr lang="fr-FR" dirty="0"/>
              <a:t>Activité 7.3. Contribuer à la qualité du système d'information</a:t>
            </a:r>
          </a:p>
          <a:p>
            <a:pPr lvl="1"/>
            <a:r>
              <a:rPr lang="fr-FR" dirty="0"/>
              <a:t>Les compétences sont reportées en bas de la seconde page dans </a:t>
            </a:r>
            <a:r>
              <a:rPr lang="fr-FR" b="1" dirty="0"/>
              <a:t>Contribution de la  situation professionnelle à la professionnalisation</a:t>
            </a:r>
            <a:endParaRPr lang="fr-FR" dirty="0"/>
          </a:p>
        </p:txBody>
      </p:sp>
      <p:pic>
        <p:nvPicPr>
          <p:cNvPr id="11" name="Espace réservé du contenu 10">
            <a:extLst>
              <a:ext uri="{FF2B5EF4-FFF2-40B4-BE49-F238E27FC236}">
                <a16:creationId xmlns:a16="http://schemas.microsoft.com/office/drawing/2014/main" id="{24B137FF-8461-4700-80D7-41EA34707A2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295400" y="3054019"/>
            <a:ext cx="4572000" cy="1664361"/>
          </a:xfrm>
          <a:prstGeom prst="rect">
            <a:avLst/>
          </a:prstGeom>
        </p:spPr>
      </p:pic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9E3ED514-1EBC-4366-9AB0-662FA6EEF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fr-FR" noProof="0" smtClean="0"/>
              <a:t>7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475092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rille « Diamant » 16 x 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8527_TF03031015.potx" id="{279D8483-FEC4-493E-8623-50EDEE572571}" vid="{C6323C96-A580-438B-819B-4C114D20E042}"/>
    </a:ext>
  </a:extLst>
</a:theme>
</file>

<file path=ppt/theme/theme2.xml><?xml version="1.0" encoding="utf-8"?>
<a:theme xmlns:a="http://schemas.openxmlformats.org/drawingml/2006/main" name="Thème Offic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Grille losanges (grand écran)</Template>
  <TotalTime>43</TotalTime>
  <Words>251</Words>
  <Application>Microsoft Office PowerPoint</Application>
  <PresentationFormat>Grand écran</PresentationFormat>
  <Paragraphs>40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9" baseType="lpstr">
      <vt:lpstr>Arial</vt:lpstr>
      <vt:lpstr>Grille « Diamant » 16 x 9</vt:lpstr>
      <vt:lpstr>Codification d’une fiche sp</vt:lpstr>
      <vt:lpstr>Les sp à codifier</vt:lpstr>
      <vt:lpstr>Fiche de situation professionnelle - entête  </vt:lpstr>
      <vt:lpstr>Fiche de situation professionnelle - entête  </vt:lpstr>
      <vt:lpstr>Fiche de situation professionnelle - entête  </vt:lpstr>
      <vt:lpstr>Renseigner avec précision les éléments relatifs à la sp </vt:lpstr>
      <vt:lpstr>Choisir ensuite les composantes d’activité dans la liste déroulante (exemple)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Codification d’une fiche sp</dc:title>
  <dc:creator>Georges Cherry</dc:creator>
  <cp:lastModifiedBy>Georges Cherry</cp:lastModifiedBy>
  <cp:revision>5</cp:revision>
  <dcterms:created xsi:type="dcterms:W3CDTF">2018-12-03T19:25:26Z</dcterms:created>
  <dcterms:modified xsi:type="dcterms:W3CDTF">2018-12-03T20:08:46Z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